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angel ricard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Nunito-bold.fntdata"/><Relationship Id="rId10" Type="http://schemas.openxmlformats.org/officeDocument/2006/relationships/slide" Target="slides/slide4.xml"/><Relationship Id="rId21" Type="http://schemas.openxmlformats.org/officeDocument/2006/relationships/font" Target="fonts/Nunito-regular.fntdata"/><Relationship Id="rId13" Type="http://schemas.openxmlformats.org/officeDocument/2006/relationships/slide" Target="slides/slide7.xml"/><Relationship Id="rId24" Type="http://schemas.openxmlformats.org/officeDocument/2006/relationships/font" Target="fonts/Nunito-boldItalic.fntdata"/><Relationship Id="rId12" Type="http://schemas.openxmlformats.org/officeDocument/2006/relationships/slide" Target="slides/slide6.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9-09T00:32:07.589">
    <p:pos x="6000" y="0"/>
    <p:text>Nota para todos:
Sintetizar la información que vean por favor:
En la parte de abajo las diapositivas tiene una sección de notas para el orador, ahí coloquen la información mas relevante. En las diapositivas solo utilicen palabras clave e imágenes que contrasten en la diapositiva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9-09T00:29:45.666">
    <p:pos x="6000" y="0"/>
    <p:text>¿Nos conviene hablar en el siguiente orden?:
-en que consiste
- Roles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178b46e2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178b46e2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solidFill>
                  <a:srgbClr val="1C4587"/>
                </a:solidFill>
              </a:rPr>
              <a:t>El dia de hoy les tenemos preparada una presentación muy interesante, les vamos a hablar acerca del modelo Extreme Programming. </a:t>
            </a:r>
            <a:r>
              <a:rPr lang="es">
                <a:solidFill>
                  <a:srgbClr val="1C4587"/>
                </a:solidFill>
              </a:rPr>
              <a:t>Qué</a:t>
            </a:r>
            <a:r>
              <a:rPr lang="es">
                <a:solidFill>
                  <a:srgbClr val="1C4587"/>
                </a:solidFill>
              </a:rPr>
              <a:t> mejor manera de empezar que </a:t>
            </a:r>
            <a:r>
              <a:rPr lang="es">
                <a:solidFill>
                  <a:srgbClr val="1C4587"/>
                </a:solidFill>
              </a:rPr>
              <a:t>poniendo</a:t>
            </a:r>
            <a:r>
              <a:rPr lang="es">
                <a:solidFill>
                  <a:srgbClr val="1C4587"/>
                </a:solidFill>
              </a:rPr>
              <a:t> </a:t>
            </a:r>
            <a:r>
              <a:rPr lang="es">
                <a:solidFill>
                  <a:srgbClr val="1C4587"/>
                </a:solidFill>
              </a:rPr>
              <a:t>atención</a:t>
            </a:r>
            <a:r>
              <a:rPr lang="es">
                <a:solidFill>
                  <a:srgbClr val="1C4587"/>
                </a:solidFill>
              </a:rPr>
              <a:t> en las siglas XP (que simbolizan a extreme programming), podemos ver como </a:t>
            </a:r>
            <a:r>
              <a:rPr lang="es">
                <a:solidFill>
                  <a:srgbClr val="1C4587"/>
                </a:solidFill>
              </a:rPr>
              <a:t>representa</a:t>
            </a:r>
            <a:r>
              <a:rPr lang="es">
                <a:solidFill>
                  <a:srgbClr val="1C4587"/>
                </a:solidFill>
              </a:rPr>
              <a:t> la esencia  de lo que es XP, un proceso </a:t>
            </a:r>
            <a:r>
              <a:rPr lang="es">
                <a:solidFill>
                  <a:srgbClr val="1C4587"/>
                </a:solidFill>
              </a:rPr>
              <a:t>colaborativo, de comunicación que busca simplificar y retroalimentarse. Ya hablaremos de esto más adelante.</a:t>
            </a:r>
            <a:endParaRPr>
              <a:solidFill>
                <a:srgbClr val="1C4587"/>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17585dc5d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17585dc5d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17585dc5d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17585dc5d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17585dc5d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17585dc5d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17d35453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17d35453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solidFill>
                  <a:srgbClr val="242424"/>
                </a:solidFill>
                <a:highlight>
                  <a:srgbClr val="FFFFFF"/>
                </a:highlight>
              </a:rPr>
              <a:t>Esta claro que las Ventajas que nos ofrece el utilizar metodologías ágiles, en especial y en este caso XP, están por arriba de las Desventajas. Como se podrá notar, realmente podemos tomar como “desventajas” solamente, el hecho de que tal vez no todos los proyectos se adapten a esta metodología.</a:t>
            </a:r>
            <a:endParaRPr sz="1200">
              <a:solidFill>
                <a:srgbClr val="242424"/>
              </a:solidFill>
              <a:highlight>
                <a:srgbClr val="FFFFFF"/>
              </a:highlight>
            </a:endParaRPr>
          </a:p>
          <a:p>
            <a:pPr indent="0" lvl="0" marL="0" rtl="0">
              <a:spcBef>
                <a:spcPts val="0"/>
              </a:spcBef>
              <a:spcAft>
                <a:spcPts val="0"/>
              </a:spcAft>
              <a:buNone/>
            </a:pPr>
            <a:r>
              <a:t/>
            </a:r>
            <a:endParaRPr sz="1200">
              <a:solidFill>
                <a:srgbClr val="242424"/>
              </a:solidFill>
              <a:highlight>
                <a:srgbClr val="FFFFFF"/>
              </a:highlight>
            </a:endParaRPr>
          </a:p>
          <a:p>
            <a:pPr indent="0" lvl="0" marL="0" rtl="0">
              <a:lnSpc>
                <a:spcPct val="115000"/>
              </a:lnSpc>
              <a:spcBef>
                <a:spcPts val="0"/>
              </a:spcBef>
              <a:spcAft>
                <a:spcPts val="0"/>
              </a:spcAft>
              <a:buNone/>
            </a:pPr>
            <a:r>
              <a:rPr b="1" lang="es" sz="1200">
                <a:solidFill>
                  <a:srgbClr val="242424"/>
                </a:solidFill>
              </a:rPr>
              <a:t>Ventajas:</a:t>
            </a:r>
            <a:endParaRPr b="1" sz="1200">
              <a:solidFill>
                <a:srgbClr val="242424"/>
              </a:solidFill>
            </a:endParaRPr>
          </a:p>
          <a:p>
            <a:pPr indent="-304800" lvl="0" marL="457200" rtl="0">
              <a:lnSpc>
                <a:spcPct val="115000"/>
              </a:lnSpc>
              <a:spcBef>
                <a:spcPts val="1800"/>
              </a:spcBef>
              <a:spcAft>
                <a:spcPts val="0"/>
              </a:spcAft>
              <a:buClr>
                <a:srgbClr val="242424"/>
              </a:buClr>
              <a:buSzPts val="1200"/>
              <a:buChar char="●"/>
            </a:pPr>
            <a:r>
              <a:rPr lang="es" sz="1200">
                <a:solidFill>
                  <a:srgbClr val="242424"/>
                </a:solidFill>
              </a:rPr>
              <a:t>Da lugar a una programación sumamente organizada.</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Ocasiona eficiencias en el proceso de planificación y pruebas.</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Cuenta con una tasa de errores muy pequeña.</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Propicia la satisfacción del programador.</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Fomenta la comunicación entre los clientes y los desarrolladores.</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Facilita los cambios.</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Permite </a:t>
            </a:r>
            <a:r>
              <a:rPr lang="es" sz="1200">
                <a:solidFill>
                  <a:srgbClr val="242424"/>
                </a:solidFill>
              </a:rPr>
              <a:t>ahorrar</a:t>
            </a:r>
            <a:r>
              <a:rPr lang="es" sz="1200">
                <a:solidFill>
                  <a:srgbClr val="242424"/>
                </a:solidFill>
              </a:rPr>
              <a:t> mucho tiempo y dinero.</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Puede ser aplicada a cualquier lenguaje de programación.</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El cliente tiene el control sobre las prioridades.</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Se hacen pruebas continuas durante el proyecto.</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La XP es mejor utilizada en la implementación de nuevas tecnologías.</a:t>
            </a:r>
            <a:endParaRPr sz="1200">
              <a:solidFill>
                <a:srgbClr val="242424"/>
              </a:solidFill>
            </a:endParaRPr>
          </a:p>
          <a:p>
            <a:pPr indent="0" lvl="0" marL="0" rtl="0">
              <a:lnSpc>
                <a:spcPct val="115000"/>
              </a:lnSpc>
              <a:spcBef>
                <a:spcPts val="1800"/>
              </a:spcBef>
              <a:spcAft>
                <a:spcPts val="0"/>
              </a:spcAft>
              <a:buNone/>
            </a:pPr>
            <a:r>
              <a:rPr b="1" lang="es" sz="1200">
                <a:solidFill>
                  <a:srgbClr val="242424"/>
                </a:solidFill>
              </a:rPr>
              <a:t>Desventajas</a:t>
            </a:r>
            <a:r>
              <a:rPr lang="es" sz="1200">
                <a:solidFill>
                  <a:srgbClr val="242424"/>
                </a:solidFill>
              </a:rPr>
              <a:t>:</a:t>
            </a:r>
            <a:endParaRPr sz="1200">
              <a:solidFill>
                <a:srgbClr val="242424"/>
              </a:solidFill>
            </a:endParaRPr>
          </a:p>
          <a:p>
            <a:pPr indent="-304800" lvl="0" marL="457200" rtl="0">
              <a:lnSpc>
                <a:spcPct val="115000"/>
              </a:lnSpc>
              <a:spcBef>
                <a:spcPts val="1800"/>
              </a:spcBef>
              <a:spcAft>
                <a:spcPts val="0"/>
              </a:spcAft>
              <a:buClr>
                <a:srgbClr val="242424"/>
              </a:buClr>
              <a:buSzPts val="1200"/>
              <a:buChar char="●"/>
            </a:pPr>
            <a:r>
              <a:rPr lang="es" sz="1200">
                <a:solidFill>
                  <a:srgbClr val="242424"/>
                </a:solidFill>
              </a:rPr>
              <a:t>Es recomendable emplearla </a:t>
            </a:r>
            <a:r>
              <a:rPr lang="es" sz="1200">
                <a:solidFill>
                  <a:srgbClr val="242424"/>
                </a:solidFill>
              </a:rPr>
              <a:t>sólo</a:t>
            </a:r>
            <a:r>
              <a:rPr lang="es" sz="1200">
                <a:solidFill>
                  <a:srgbClr val="242424"/>
                </a:solidFill>
              </a:rPr>
              <a:t> en proyectos a corto plazo.</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En caso de fallar, las comisiones son muy altas.</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Requiere de un rígido ajuste a los principios de XP.</a:t>
            </a:r>
            <a:endParaRPr sz="1200">
              <a:solidFill>
                <a:srgbClr val="242424"/>
              </a:solidFill>
            </a:endParaRPr>
          </a:p>
          <a:p>
            <a:pPr indent="-304800" lvl="0" marL="457200" rtl="0">
              <a:lnSpc>
                <a:spcPct val="115000"/>
              </a:lnSpc>
              <a:spcBef>
                <a:spcPts val="0"/>
              </a:spcBef>
              <a:spcAft>
                <a:spcPts val="0"/>
              </a:spcAft>
              <a:buClr>
                <a:srgbClr val="242424"/>
              </a:buClr>
              <a:buSzPts val="1200"/>
              <a:buChar char="●"/>
            </a:pPr>
            <a:r>
              <a:rPr lang="es" sz="1200">
                <a:solidFill>
                  <a:srgbClr val="242424"/>
                </a:solidFill>
              </a:rPr>
              <a:t>Puede no siempre ser más fácil que el desarrollo tradicional.</a:t>
            </a:r>
            <a:endParaRPr sz="1200">
              <a:solidFill>
                <a:srgbClr val="242424"/>
              </a:solidFill>
            </a:endParaRPr>
          </a:p>
          <a:p>
            <a:pPr indent="0" lvl="0" marL="0">
              <a:spcBef>
                <a:spcPts val="1800"/>
              </a:spcBef>
              <a:spcAft>
                <a:spcPts val="0"/>
              </a:spcAft>
              <a:buNone/>
            </a:pPr>
            <a:r>
              <a:t/>
            </a:r>
            <a:endParaRPr sz="1200">
              <a:solidFill>
                <a:srgbClr val="242424"/>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17d354533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17d354533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178b46e2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178b46e2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sz="1200">
                <a:solidFill>
                  <a:srgbClr val="073763"/>
                </a:solidFill>
              </a:rPr>
              <a:t>-Este modelo f</a:t>
            </a:r>
            <a:r>
              <a:rPr lang="es" sz="1200">
                <a:solidFill>
                  <a:srgbClr val="073763"/>
                </a:solidFill>
              </a:rPr>
              <a:t>ue desarrollado por el Ingeniero estadounidense Kent Beck en 1996. Beeck  trabajaba para la empresa Chrysler Corporation, la cual tenía tiempo intentando desarrollar una aplicación de nóminas para su compañía pero sin demasiado éxito, es en esta aplicación cuando nace la Programación Extrema.</a:t>
            </a:r>
            <a:endParaRPr sz="1200">
              <a:solidFill>
                <a:srgbClr val="073763"/>
              </a:solidFill>
            </a:endParaRPr>
          </a:p>
          <a:p>
            <a:pPr indent="0" lvl="0" marL="0" rtl="0">
              <a:lnSpc>
                <a:spcPct val="115000"/>
              </a:lnSpc>
              <a:spcBef>
                <a:spcPts val="1600"/>
              </a:spcBef>
              <a:spcAft>
                <a:spcPts val="0"/>
              </a:spcAft>
              <a:buNone/>
            </a:pPr>
            <a:r>
              <a:rPr lang="es" sz="1200">
                <a:solidFill>
                  <a:srgbClr val="073763"/>
                </a:solidFill>
              </a:rPr>
              <a:t>-El decía: “El problema (de los proyectos de desarrollo de software) no es el cambio, porque el cambio va a ocurrir, se va a producir; el problema, más bien, es la incapacidad de afrontar el cambio cuando se produce”</a:t>
            </a:r>
            <a:endParaRPr sz="1200">
              <a:solidFill>
                <a:srgbClr val="073763"/>
              </a:solidFill>
            </a:endParaRPr>
          </a:p>
          <a:p>
            <a:pPr indent="0" lvl="0" marL="0" rtl="0">
              <a:lnSpc>
                <a:spcPct val="115000"/>
              </a:lnSpc>
              <a:spcBef>
                <a:spcPts val="1600"/>
              </a:spcBef>
              <a:spcAft>
                <a:spcPts val="0"/>
              </a:spcAft>
              <a:buNone/>
            </a:pPr>
            <a:r>
              <a:rPr lang="es" sz="1200">
                <a:solidFill>
                  <a:schemeClr val="dk2"/>
                </a:solidFill>
              </a:rPr>
              <a:t>-Beck posee una maestría en ciencias de la computación en la Universidad de Oregon y actualmente trabaja para Facebook.</a:t>
            </a:r>
            <a:endParaRPr sz="1200">
              <a:solidFill>
                <a:schemeClr val="dk2"/>
              </a:solidFill>
            </a:endParaRPr>
          </a:p>
          <a:p>
            <a:pPr indent="0" lvl="0" marL="0" rtl="0">
              <a:lnSpc>
                <a:spcPct val="115000"/>
              </a:lnSpc>
              <a:spcBef>
                <a:spcPts val="1600"/>
              </a:spcBef>
              <a:spcAft>
                <a:spcPts val="1600"/>
              </a:spcAft>
              <a:buNone/>
            </a:pPr>
            <a:r>
              <a:rPr lang="es" sz="1200">
                <a:solidFill>
                  <a:schemeClr val="dk2"/>
                </a:solidFill>
              </a:rPr>
              <a:t>-El mismo dice que no se considera el mejor programador, pero si uno con buenos hábitos.</a:t>
            </a:r>
            <a:endParaRPr sz="1200">
              <a:solidFill>
                <a:schemeClr val="dk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17585dc5d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17585dc5d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El modelo XP en una metodología ágil </a:t>
            </a:r>
            <a:r>
              <a:rPr lang="es">
                <a:highlight>
                  <a:srgbClr val="FFFFFF"/>
                </a:highlight>
              </a:rPr>
              <a:t>centrada en potenciar las relaciones interpersonales como clave para el éxito en desarrollo de software, promoviendo el trabajo en equipo, preocupándose por el aprendizaje de los desarrolladores, y propiciando un buen clima de trabajo.</a:t>
            </a:r>
            <a:endParaRPr>
              <a:highlight>
                <a:srgbClr val="FFFFFF"/>
              </a:highlight>
            </a:endParaRPr>
          </a:p>
          <a:p>
            <a:pPr indent="0" lvl="0" marL="0" rtl="0">
              <a:spcBef>
                <a:spcPts val="0"/>
              </a:spcBef>
              <a:spcAft>
                <a:spcPts val="0"/>
              </a:spcAft>
              <a:buNone/>
            </a:pPr>
            <a:r>
              <a:t/>
            </a:r>
            <a:endParaRPr>
              <a:highlight>
                <a:srgbClr val="FFFFFF"/>
              </a:highlight>
            </a:endParaRPr>
          </a:p>
          <a:p>
            <a:pPr indent="0" lvl="0" marL="0" rtl="0">
              <a:lnSpc>
                <a:spcPct val="115000"/>
              </a:lnSpc>
              <a:spcBef>
                <a:spcPts val="0"/>
              </a:spcBef>
              <a:spcAft>
                <a:spcPts val="0"/>
              </a:spcAft>
              <a:buNone/>
            </a:pPr>
            <a:r>
              <a:rPr lang="es">
                <a:highlight>
                  <a:srgbClr val="FFFFFF"/>
                </a:highlight>
              </a:rPr>
              <a:t>XP se basa en realimentación continua entre el cliente y el equipo de desarrollo, comunicación fluida entre todos los participantes, simplicidad en las soluciones implementadas y coraje para enfrentar los cambios.</a:t>
            </a:r>
            <a:endParaRPr>
              <a:highlight>
                <a:srgbClr val="FFFFFF"/>
              </a:highlight>
            </a:endParaRPr>
          </a:p>
          <a:p>
            <a:pPr indent="0" lvl="0" marL="0" rtl="0">
              <a:lnSpc>
                <a:spcPct val="115000"/>
              </a:lnSpc>
              <a:spcBef>
                <a:spcPts val="1600"/>
              </a:spcBef>
              <a:spcAft>
                <a:spcPts val="0"/>
              </a:spcAft>
              <a:buNone/>
            </a:pPr>
            <a:r>
              <a:rPr lang="es">
                <a:highlight>
                  <a:srgbClr val="FFFFFF"/>
                </a:highlight>
              </a:rPr>
              <a:t>XP se define como especialmente adecuada para</a:t>
            </a:r>
            <a:br>
              <a:rPr lang="es">
                <a:highlight>
                  <a:srgbClr val="FFFFFF"/>
                </a:highlight>
              </a:rPr>
            </a:br>
            <a:r>
              <a:rPr lang="es">
                <a:highlight>
                  <a:srgbClr val="FFFFFF"/>
                </a:highlight>
              </a:rPr>
              <a:t>proyectos con requisitos imprecisos y muy cambiantes, y donde existe un alto</a:t>
            </a:r>
            <a:br>
              <a:rPr lang="es">
                <a:highlight>
                  <a:srgbClr val="FFFFFF"/>
                </a:highlight>
              </a:rPr>
            </a:br>
            <a:r>
              <a:rPr lang="es">
                <a:highlight>
                  <a:srgbClr val="FFFFFF"/>
                </a:highlight>
              </a:rPr>
              <a:t>riesgo técnico.</a:t>
            </a:r>
            <a:endParaRPr>
              <a:highlight>
                <a:srgbClr val="FFFFFF"/>
              </a:highlight>
            </a:endParaRPr>
          </a:p>
          <a:p>
            <a:pPr indent="0" lvl="0" marL="0" rtl="0">
              <a:lnSpc>
                <a:spcPct val="115000"/>
              </a:lnSpc>
              <a:spcBef>
                <a:spcPts val="1600"/>
              </a:spcBef>
              <a:spcAft>
                <a:spcPts val="0"/>
              </a:spcAft>
              <a:buNone/>
            </a:pPr>
            <a:r>
              <a:rPr lang="es">
                <a:highlight>
                  <a:srgbClr val="FFFFFF"/>
                </a:highlight>
              </a:rPr>
              <a:t>Los principios y prácticas son de sentido común pero llevadas al extremo, de ahí proviene su nombre.</a:t>
            </a:r>
            <a:endParaRPr>
              <a:highlight>
                <a:srgbClr val="FFFFFF"/>
              </a:highlight>
            </a:endParaRPr>
          </a:p>
          <a:p>
            <a:pPr indent="0" lvl="0" marL="0" rtl="0">
              <a:spcBef>
                <a:spcPts val="1600"/>
              </a:spcBef>
              <a:spcAft>
                <a:spcPts val="0"/>
              </a:spcAft>
              <a:buNone/>
            </a:pPr>
            <a:r>
              <a:t/>
            </a:r>
            <a:endParaRPr>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177936032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17793603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Programador El programador escribe las pruebas unitarias y produce el código del sistema. Debe existir una comunicación y coordinación adecuada entre los programadores y otros miembros del equipo.</a:t>
            </a:r>
            <a:endParaRPr/>
          </a:p>
          <a:p>
            <a:pPr indent="0" lvl="0" marL="0" rtl="0">
              <a:spcBef>
                <a:spcPts val="0"/>
              </a:spcBef>
              <a:spcAft>
                <a:spcPts val="0"/>
              </a:spcAft>
              <a:buNone/>
            </a:pPr>
            <a:r>
              <a:t/>
            </a:r>
            <a:endParaRPr/>
          </a:p>
          <a:p>
            <a:pPr indent="0" lvl="0" marL="0" rtl="0">
              <a:spcBef>
                <a:spcPts val="0"/>
              </a:spcBef>
              <a:spcAft>
                <a:spcPts val="0"/>
              </a:spcAft>
              <a:buNone/>
            </a:pPr>
            <a:r>
              <a:rPr lang="es"/>
              <a:t>Cliente El cliente escribe las historias de usuario y las pruebas funcionales para validar su implementación. Además, asigna la prioridad a las historias de usuario y decide cuáles se implementan en cada iteración centrándose en aportar mayor valor al negocio. El cliente es sólo uno dentro del proyecto pero puede corresponder a un interlocutor que está representando a varias personas que se verán afectadas por el sistema. </a:t>
            </a:r>
            <a:endParaRPr/>
          </a:p>
          <a:p>
            <a:pPr indent="0" lvl="0" marL="0" rtl="0">
              <a:spcBef>
                <a:spcPts val="0"/>
              </a:spcBef>
              <a:spcAft>
                <a:spcPts val="0"/>
              </a:spcAft>
              <a:buNone/>
            </a:pPr>
            <a:r>
              <a:t/>
            </a:r>
            <a:endParaRPr/>
          </a:p>
          <a:p>
            <a:pPr indent="0" lvl="0" marL="0" rtl="0">
              <a:spcBef>
                <a:spcPts val="0"/>
              </a:spcBef>
              <a:spcAft>
                <a:spcPts val="0"/>
              </a:spcAft>
              <a:buNone/>
            </a:pPr>
            <a:r>
              <a:rPr lang="es"/>
              <a:t>Encargado de pruebas (Tester) El encargado de pruebas ayuda al cliente a escribir las pruebas funcionales. Ejecuta las pruebas regularmente, difunde los resultados en el equipo y es responsable de las herramientas de soporte para pruebas. </a:t>
            </a:r>
            <a:endParaRPr/>
          </a:p>
          <a:p>
            <a:pPr indent="0" lvl="0" marL="0" rtl="0">
              <a:spcBef>
                <a:spcPts val="0"/>
              </a:spcBef>
              <a:spcAft>
                <a:spcPts val="0"/>
              </a:spcAft>
              <a:buNone/>
            </a:pPr>
            <a:r>
              <a:t/>
            </a:r>
            <a:endParaRPr/>
          </a:p>
          <a:p>
            <a:pPr indent="0" lvl="0" marL="0" rtl="0">
              <a:spcBef>
                <a:spcPts val="0"/>
              </a:spcBef>
              <a:spcAft>
                <a:spcPts val="0"/>
              </a:spcAft>
              <a:buNone/>
            </a:pPr>
            <a:r>
              <a:rPr lang="es"/>
              <a:t>Encargado de seguimiento (Tracker) El encargado de seguimiento proporciona realimentación al equipo en el proceso XP. Su responsabilidad es verificar el grado de acierto entre las estimaciones realizadas y el tiempo real dedicado, comunicando los resultados para mejorar futuras estimaciones. También realiza el seguimiento del progreso de cada iteración y evalúa si los objetivos son alcanzables con las restricciones de tiempo y recursos presentes. Determina cuándo es necesario realizar algún cambio para lograr los objetivos de cada iteración. </a:t>
            </a:r>
            <a:endParaRPr/>
          </a:p>
          <a:p>
            <a:pPr indent="0" lvl="0" marL="0" rtl="0">
              <a:spcBef>
                <a:spcPts val="0"/>
              </a:spcBef>
              <a:spcAft>
                <a:spcPts val="0"/>
              </a:spcAft>
              <a:buNone/>
            </a:pPr>
            <a:r>
              <a:t/>
            </a:r>
            <a:endParaRPr/>
          </a:p>
          <a:p>
            <a:pPr indent="0" lvl="0" marL="0" rtl="0">
              <a:spcBef>
                <a:spcPts val="0"/>
              </a:spcBef>
              <a:spcAft>
                <a:spcPts val="0"/>
              </a:spcAft>
              <a:buNone/>
            </a:pPr>
            <a:r>
              <a:rPr lang="es"/>
              <a:t>Entrenador (Coach) Es responsable del proceso global. Es necesario que conozca a fondo el proceso XP para proveer guías a los miembros del equipo de forma que se apliquen las prácticas XP y se siga el proceso correctamente. </a:t>
            </a:r>
            <a:endParaRPr/>
          </a:p>
          <a:p>
            <a:pPr indent="0" lvl="0" marL="0" rtl="0">
              <a:spcBef>
                <a:spcPts val="0"/>
              </a:spcBef>
              <a:spcAft>
                <a:spcPts val="0"/>
              </a:spcAft>
              <a:buNone/>
            </a:pPr>
            <a:r>
              <a:t/>
            </a:r>
            <a:endParaRPr/>
          </a:p>
          <a:p>
            <a:pPr indent="0" lvl="0" marL="0" rtl="0">
              <a:spcBef>
                <a:spcPts val="0"/>
              </a:spcBef>
              <a:spcAft>
                <a:spcPts val="0"/>
              </a:spcAft>
              <a:buNone/>
            </a:pPr>
            <a:r>
              <a:rPr lang="es"/>
              <a:t>Consultor Es un miembro externo del equipo con un conocimiento específico en algún tema necesario para el proyecto. Guía al equipo para resolver un problema específico. </a:t>
            </a:r>
            <a:endParaRPr/>
          </a:p>
          <a:p>
            <a:pPr indent="0" lvl="0" marL="0" rtl="0">
              <a:spcBef>
                <a:spcPts val="0"/>
              </a:spcBef>
              <a:spcAft>
                <a:spcPts val="0"/>
              </a:spcAft>
              <a:buNone/>
            </a:pPr>
            <a:r>
              <a:t/>
            </a:r>
            <a:endParaRPr/>
          </a:p>
          <a:p>
            <a:pPr indent="0" lvl="0" marL="0">
              <a:spcBef>
                <a:spcPts val="0"/>
              </a:spcBef>
              <a:spcAft>
                <a:spcPts val="0"/>
              </a:spcAft>
              <a:buNone/>
            </a:pPr>
            <a:r>
              <a:rPr lang="es"/>
              <a:t>Gestor (Big boss) Es el vínculo entre clientes y programadores, ayuda a que el equipo trabaje efectivamente creando las condiciones adecuadas. Su labor esencial es de coordinación.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17585dc5d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17585dc5d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Como en cualquier otro modelo </a:t>
            </a:r>
            <a:r>
              <a:rPr lang="es">
                <a:highlight>
                  <a:srgbClr val="FFFFFF"/>
                </a:highlight>
              </a:rPr>
              <a:t>un aspecto muy importante es el de la comunicación. Es vital para el proyecto que el cliente brinde toda la información necesaria.</a:t>
            </a:r>
            <a:endParaRPr>
              <a:highlight>
                <a:srgbClr val="FFFFFF"/>
              </a:highlight>
            </a:endParaRPr>
          </a:p>
          <a:p>
            <a:pPr indent="0" lvl="0" marL="0" rtl="0">
              <a:spcBef>
                <a:spcPts val="0"/>
              </a:spcBef>
              <a:spcAft>
                <a:spcPts val="0"/>
              </a:spcAft>
              <a:buNone/>
            </a:pPr>
            <a:r>
              <a:t/>
            </a:r>
            <a:endParaRPr/>
          </a:p>
          <a:p>
            <a:pPr indent="0" lvl="0" marL="0" rtl="0">
              <a:lnSpc>
                <a:spcPct val="115000"/>
              </a:lnSpc>
              <a:spcBef>
                <a:spcPts val="0"/>
              </a:spcBef>
              <a:spcAft>
                <a:spcPts val="0"/>
              </a:spcAft>
              <a:buNone/>
            </a:pPr>
            <a:r>
              <a:rPr lang="es">
                <a:highlight>
                  <a:srgbClr val="FFFFFF"/>
                </a:highlight>
              </a:rPr>
              <a:t>El modelo XP utiliza una técnica llamada Historias de Usuario para especificar los requisitos de Software. Se trata </a:t>
            </a:r>
            <a:r>
              <a:rPr lang="es"/>
              <a:t>tarjetas de papel en las cuales el cliente describe brevemente las características que el sistema debe poseer, sean requisitos funcionales o no funcionales.</a:t>
            </a:r>
            <a:endParaRPr/>
          </a:p>
          <a:p>
            <a:pPr indent="0" lvl="0" marL="0" rtl="0">
              <a:lnSpc>
                <a:spcPct val="115000"/>
              </a:lnSpc>
              <a:spcBef>
                <a:spcPts val="1600"/>
              </a:spcBef>
              <a:spcAft>
                <a:spcPts val="0"/>
              </a:spcAft>
              <a:buNone/>
            </a:pPr>
            <a:r>
              <a:rPr lang="es">
                <a:highlight>
                  <a:srgbClr val="FFFFFF"/>
                </a:highlight>
              </a:rPr>
              <a:t>El tratamiento de las historias de usuario es muy dinámico y flexible, en cualquier momento historias de usuario pueden romperse, reemplazarse por otras más específicas o generales, añadirse nuevas o ser modificadas. Cada historia de usuario es lo suficientemente comprensible y delimitada para que los programadores puedan implementarla en unas semanas</a:t>
            </a:r>
            <a:endParaRPr>
              <a:highlight>
                <a:srgbClr val="FFFFFF"/>
              </a:highlight>
            </a:endParaRPr>
          </a:p>
          <a:p>
            <a:pPr indent="0" lvl="0" marL="0">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17585dc5d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17585dc5d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Beck en su libro presenta un ejemplo de ficha (customer story and task card) en la cual pueden reconocerse los siguientes contenidos: (Se habla de los contenidos de las historias de usuario)</a:t>
            </a:r>
            <a:endParaRPr/>
          </a:p>
          <a:p>
            <a:pPr indent="0" lvl="0" marL="0" rtl="0">
              <a:spcBef>
                <a:spcPts val="0"/>
              </a:spcBef>
              <a:spcAft>
                <a:spcPts val="0"/>
              </a:spcAft>
              <a:buNone/>
            </a:pPr>
            <a:r>
              <a:rPr lang="es"/>
              <a:t>No hay que preocuparse si en un principio no se identifican todas las historias de usuario. Al comienzo de cada iteración estarán registrados los cambios en las historias de usuario y según eso se planificará la siguiente iteración. Las historias de usuario son descompuestas en tareas de programación y asignadas a los programadores para ser implementadas durante una iteración.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17585dc5d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17585dc5d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17d35453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17d35453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marR="368300" rtl="0" algn="just">
              <a:lnSpc>
                <a:spcPct val="115000"/>
              </a:lnSpc>
              <a:spcBef>
                <a:spcPts val="500"/>
              </a:spcBef>
              <a:spcAft>
                <a:spcPts val="0"/>
              </a:spcAft>
              <a:buNone/>
            </a:pPr>
            <a:r>
              <a:rPr lang="es" sz="1200"/>
              <a:t>El ciclo de vida ideal de XP consiste de seis fases:</a:t>
            </a:r>
            <a:endParaRPr sz="1200"/>
          </a:p>
          <a:p>
            <a:pPr indent="457200" lvl="0" marL="0" marR="368300" rtl="0" algn="just">
              <a:lnSpc>
                <a:spcPct val="115000"/>
              </a:lnSpc>
              <a:spcBef>
                <a:spcPts val="500"/>
              </a:spcBef>
              <a:spcAft>
                <a:spcPts val="0"/>
              </a:spcAft>
              <a:buNone/>
            </a:pPr>
            <a:r>
              <a:rPr b="1" lang="es" sz="1200"/>
              <a:t>Exploración</a:t>
            </a:r>
            <a:endParaRPr b="1" sz="1200"/>
          </a:p>
          <a:p>
            <a:pPr indent="0" lvl="0" marL="457200" marR="368300" rtl="0" algn="just">
              <a:lnSpc>
                <a:spcPct val="115000"/>
              </a:lnSpc>
              <a:spcBef>
                <a:spcPts val="500"/>
              </a:spcBef>
              <a:spcAft>
                <a:spcPts val="400"/>
              </a:spcAft>
              <a:buNone/>
            </a:pPr>
            <a:r>
              <a:rPr lang="es" sz="1200"/>
              <a:t>En esta fase, los clientes plantean a grandes rasgos las historias de usuario que son de interés para la primera entrega del producto. Al mismo tiempo el equipo de desarrollo se familiariza con las herramientas, tecnologías y prácticas que se utilizarán en el proyecto. Se prueba la tecnología y se exploran las posibilidades de la arquitectura del sistema construyendo un prototipo. La fase de exploración toma de pocas semanas a pocos meses, dependiendo del tamaño y familiaridad que tengan los programadores con la tecnología.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17d354533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17d354533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8300" rtl="0" algn="just">
              <a:lnSpc>
                <a:spcPct val="115000"/>
              </a:lnSpc>
              <a:spcBef>
                <a:spcPts val="500"/>
              </a:spcBef>
              <a:spcAft>
                <a:spcPts val="0"/>
              </a:spcAft>
              <a:buNone/>
            </a:pPr>
            <a:r>
              <a:rPr lang="es" sz="1200"/>
              <a:t>2. </a:t>
            </a:r>
            <a:r>
              <a:rPr b="1" lang="es" sz="1200"/>
              <a:t>Planificación de la Entrega</a:t>
            </a:r>
            <a:endParaRPr b="1" sz="1200"/>
          </a:p>
          <a:p>
            <a:pPr indent="0" lvl="0" marL="749300" marR="368300" rtl="0" algn="just">
              <a:lnSpc>
                <a:spcPct val="115000"/>
              </a:lnSpc>
              <a:spcBef>
                <a:spcPts val="500"/>
              </a:spcBef>
              <a:spcAft>
                <a:spcPts val="0"/>
              </a:spcAft>
              <a:buNone/>
            </a:pPr>
            <a:r>
              <a:rPr lang="es" sz="1200"/>
              <a:t>En esta fase el cliente establece la prioridad de cada historia de usuario, y correspondientemente, los programadores realizan una estimación del esfuerzo necesario de cada una de ellas. Se toman acuerdos sobre el contenido de la primera entrega y se determina un cronograma en conjunto con el cliente. Una entrega debería obtenerse en no más de tres meses. Esta fase dura unos pocos días.</a:t>
            </a:r>
            <a:endParaRPr/>
          </a:p>
          <a:p>
            <a:pPr indent="0" lvl="0" marL="0">
              <a:spcBef>
                <a:spcPts val="4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0.jpg"/><Relationship Id="rId8"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4">
            <a:alphaModFix/>
          </a:blip>
          <a:stretch>
            <a:fillRect/>
          </a:stretch>
        </p:blipFill>
        <p:spPr>
          <a:xfrm>
            <a:off x="304800" y="228600"/>
            <a:ext cx="4991076" cy="2387675"/>
          </a:xfrm>
          <a:prstGeom prst="rect">
            <a:avLst/>
          </a:prstGeom>
          <a:noFill/>
          <a:ln>
            <a:noFill/>
          </a:ln>
        </p:spPr>
      </p:pic>
      <p:sp>
        <p:nvSpPr>
          <p:cNvPr id="129" name="Google Shape;129;p13"/>
          <p:cNvSpPr txBox="1"/>
          <p:nvPr/>
        </p:nvSpPr>
        <p:spPr>
          <a:xfrm>
            <a:off x="2752575" y="2672575"/>
            <a:ext cx="6427500" cy="139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434343"/>
                </a:solidFill>
              </a:rPr>
              <a:t>modelo</a:t>
            </a:r>
            <a:endParaRPr sz="2400">
              <a:solidFill>
                <a:srgbClr val="434343"/>
              </a:solidFill>
            </a:endParaRPr>
          </a:p>
          <a:p>
            <a:pPr indent="0" lvl="0" marL="0" rtl="0">
              <a:spcBef>
                <a:spcPts val="0"/>
              </a:spcBef>
              <a:spcAft>
                <a:spcPts val="0"/>
              </a:spcAft>
              <a:buNone/>
            </a:pPr>
            <a:r>
              <a:rPr lang="es" sz="4800">
                <a:solidFill>
                  <a:srgbClr val="2D2D2D"/>
                </a:solidFill>
              </a:rPr>
              <a:t>Ex</a:t>
            </a:r>
            <a:r>
              <a:rPr lang="es" sz="4800">
                <a:solidFill>
                  <a:srgbClr val="2D2D2D"/>
                </a:solidFill>
              </a:rPr>
              <a:t>treme Programming</a:t>
            </a:r>
            <a:endParaRPr sz="4800">
              <a:solidFill>
                <a:srgbClr val="2D2D2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213575" y="240050"/>
            <a:ext cx="2523600" cy="559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Ciclo de vida.</a:t>
            </a:r>
            <a:endParaRPr/>
          </a:p>
        </p:txBody>
      </p:sp>
      <p:sp>
        <p:nvSpPr>
          <p:cNvPr id="200" name="Google Shape;200;p22"/>
          <p:cNvSpPr txBox="1"/>
          <p:nvPr>
            <p:ph idx="1" type="body"/>
          </p:nvPr>
        </p:nvSpPr>
        <p:spPr>
          <a:xfrm>
            <a:off x="605575" y="872000"/>
            <a:ext cx="8029800" cy="3566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 </a:t>
            </a:r>
            <a:r>
              <a:rPr lang="es" sz="1200">
                <a:latin typeface="Arial"/>
                <a:ea typeface="Arial"/>
                <a:cs typeface="Arial"/>
                <a:sym typeface="Arial"/>
              </a:rPr>
              <a:t>  3.  </a:t>
            </a:r>
            <a:r>
              <a:rPr b="1" lang="es" sz="1200">
                <a:solidFill>
                  <a:srgbClr val="000000"/>
                </a:solidFill>
                <a:highlight>
                  <a:srgbClr val="FFFFFF"/>
                </a:highlight>
                <a:latin typeface="Arial"/>
                <a:ea typeface="Arial"/>
                <a:cs typeface="Arial"/>
                <a:sym typeface="Arial"/>
              </a:rPr>
              <a:t>Iteraciones</a:t>
            </a:r>
            <a:endParaRPr b="1" sz="1200">
              <a:solidFill>
                <a:srgbClr val="000000"/>
              </a:solidFill>
              <a:highlight>
                <a:srgbClr val="FFFFFF"/>
              </a:highlight>
              <a:latin typeface="Arial"/>
              <a:ea typeface="Arial"/>
              <a:cs typeface="Arial"/>
              <a:sym typeface="Arial"/>
            </a:endParaRPr>
          </a:p>
          <a:p>
            <a:pPr indent="0" lvl="0" marL="749300" marR="368300" rtl="0" algn="just">
              <a:spcBef>
                <a:spcPts val="1600"/>
              </a:spcBef>
              <a:spcAft>
                <a:spcPts val="0"/>
              </a:spcAft>
              <a:buNone/>
            </a:pPr>
            <a:r>
              <a:rPr lang="es" sz="1200">
                <a:solidFill>
                  <a:srgbClr val="000000"/>
                </a:solidFill>
                <a:latin typeface="Arial"/>
                <a:ea typeface="Arial"/>
                <a:cs typeface="Arial"/>
                <a:sym typeface="Arial"/>
              </a:rPr>
              <a:t>Esta fase incluye varias iteraciones sobre el sistema antes de ser entregado. El Plan de Entrega está compuesto por iteraciones de no más de tres semanas. En la primera iteración se puede intentar establecer una arquitectura del sistema que pueda ser utilizada durante el resto del proyecto. Esto se logra escogiendo las historias que fuercen la creación de esta arquitectura, sin embargo, esto no siempre es posible ya que es el cliente quien decide qué historias se implementarán en cada iteración (para maximizar el valor de negocio). Al final de la última iteración el sistema estará listo para entrar en producción.</a:t>
            </a:r>
            <a:endParaRPr sz="1200">
              <a:solidFill>
                <a:srgbClr val="000000"/>
              </a:solidFill>
              <a:latin typeface="Arial"/>
              <a:ea typeface="Arial"/>
              <a:cs typeface="Arial"/>
              <a:sym typeface="Arial"/>
            </a:endParaRPr>
          </a:p>
          <a:p>
            <a:pPr indent="0" lvl="0" marL="749300" marR="368300" rtl="0" algn="just">
              <a:spcBef>
                <a:spcPts val="500"/>
              </a:spcBef>
              <a:spcAft>
                <a:spcPts val="0"/>
              </a:spcAft>
              <a:buNone/>
            </a:pPr>
            <a:r>
              <a:rPr lang="es" sz="1200">
                <a:solidFill>
                  <a:srgbClr val="000000"/>
                </a:solidFill>
                <a:latin typeface="Arial"/>
                <a:ea typeface="Arial"/>
                <a:cs typeface="Arial"/>
                <a:sym typeface="Arial"/>
              </a:rPr>
              <a:t>Los elementos que deben tomarse en cuenta durante la elaboración del Plan de la Iteración son: historias de usuario no abordadas, velocidad del proyecto, pruebas de aceptación no superadas en la iteración anterior y tareas no terminadas en la iteración anterior. </a:t>
            </a:r>
            <a:endParaRPr sz="1200">
              <a:solidFill>
                <a:srgbClr val="000000"/>
              </a:solidFill>
              <a:latin typeface="Arial"/>
              <a:ea typeface="Arial"/>
              <a:cs typeface="Arial"/>
              <a:sym typeface="Arial"/>
            </a:endParaRPr>
          </a:p>
          <a:p>
            <a:pPr indent="0" lvl="0" marL="749300" marR="368300" rtl="0" algn="just">
              <a:spcBef>
                <a:spcPts val="500"/>
              </a:spcBef>
              <a:spcAft>
                <a:spcPts val="400"/>
              </a:spcAft>
              <a:buNone/>
            </a:pPr>
            <a:r>
              <a:rPr lang="es" sz="1200">
                <a:solidFill>
                  <a:srgbClr val="000000"/>
                </a:solidFill>
                <a:latin typeface="Arial"/>
                <a:ea typeface="Arial"/>
                <a:cs typeface="Arial"/>
                <a:sym typeface="Arial"/>
              </a:rPr>
              <a:t>Todo el trabajo de la iteración es expresado en tareas de programación, cada una de ellas es asignada a un programador como responsable, pero llevadas a cabo por parejas de programadores.</a:t>
            </a:r>
            <a:endParaRPr sz="12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3"/>
          <p:cNvSpPr txBox="1"/>
          <p:nvPr>
            <p:ph idx="1" type="body"/>
          </p:nvPr>
        </p:nvSpPr>
        <p:spPr>
          <a:xfrm>
            <a:off x="819150" y="944675"/>
            <a:ext cx="7505700" cy="394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latin typeface="Arial"/>
                <a:ea typeface="Arial"/>
                <a:cs typeface="Arial"/>
                <a:sym typeface="Arial"/>
              </a:rPr>
              <a:t>   4.   </a:t>
            </a:r>
            <a:r>
              <a:rPr b="1" lang="es" sz="1200">
                <a:solidFill>
                  <a:srgbClr val="000000"/>
                </a:solidFill>
                <a:highlight>
                  <a:srgbClr val="FFFFFF"/>
                </a:highlight>
                <a:latin typeface="Arial"/>
                <a:ea typeface="Arial"/>
                <a:cs typeface="Arial"/>
                <a:sym typeface="Arial"/>
              </a:rPr>
              <a:t>Producción</a:t>
            </a:r>
            <a:endParaRPr b="1" sz="1200">
              <a:solidFill>
                <a:srgbClr val="000000"/>
              </a:solidFill>
              <a:highlight>
                <a:srgbClr val="FFFFFF"/>
              </a:highlight>
              <a:latin typeface="Arial"/>
              <a:ea typeface="Arial"/>
              <a:cs typeface="Arial"/>
              <a:sym typeface="Arial"/>
            </a:endParaRPr>
          </a:p>
          <a:p>
            <a:pPr indent="0" lvl="0" marL="749300" marR="368300" rtl="0" algn="just">
              <a:spcBef>
                <a:spcPts val="1600"/>
              </a:spcBef>
              <a:spcAft>
                <a:spcPts val="0"/>
              </a:spcAft>
              <a:buNone/>
            </a:pPr>
            <a:r>
              <a:rPr lang="es" sz="1200">
                <a:solidFill>
                  <a:srgbClr val="000000"/>
                </a:solidFill>
                <a:latin typeface="Arial"/>
                <a:ea typeface="Arial"/>
                <a:cs typeface="Arial"/>
                <a:sym typeface="Arial"/>
              </a:rPr>
              <a:t>La fase de producción requiere de pruebas adicionales y revisiones de rendimiento antes de que el sistema sea trasladado al entorno del cliente. Al mismo tiempo, se deben tomar decisiones sobre la inclusión de nuevas características a la versión actual, debido a cambios durante esta fase.</a:t>
            </a:r>
            <a:endParaRPr sz="1200">
              <a:solidFill>
                <a:srgbClr val="000000"/>
              </a:solidFill>
              <a:latin typeface="Arial"/>
              <a:ea typeface="Arial"/>
              <a:cs typeface="Arial"/>
              <a:sym typeface="Arial"/>
            </a:endParaRPr>
          </a:p>
          <a:p>
            <a:pPr indent="0" lvl="0" marL="749300" marR="368300" rtl="0" algn="just">
              <a:spcBef>
                <a:spcPts val="500"/>
              </a:spcBef>
              <a:spcAft>
                <a:spcPts val="0"/>
              </a:spcAft>
              <a:buNone/>
            </a:pPr>
            <a:r>
              <a:rPr lang="es" sz="1200">
                <a:solidFill>
                  <a:srgbClr val="000000"/>
                </a:solidFill>
                <a:latin typeface="Arial"/>
                <a:ea typeface="Arial"/>
                <a:cs typeface="Arial"/>
                <a:sym typeface="Arial"/>
              </a:rPr>
              <a:t>Es posible que se rebaje el tiempo que toma cada iteración, de tres a una semana. Las ideas que han sido propuestas y las sugerencias son documentadas para su posterior implementación (por ejemplo, durante la fase de mantenimiento).</a:t>
            </a:r>
            <a:endParaRPr sz="1200">
              <a:solidFill>
                <a:srgbClr val="000000"/>
              </a:solidFill>
              <a:latin typeface="Arial"/>
              <a:ea typeface="Arial"/>
              <a:cs typeface="Arial"/>
              <a:sym typeface="Arial"/>
            </a:endParaRPr>
          </a:p>
          <a:p>
            <a:pPr indent="0" lvl="0" marL="0" rtl="0">
              <a:spcBef>
                <a:spcPts val="400"/>
              </a:spcBef>
              <a:spcAft>
                <a:spcPts val="0"/>
              </a:spcAft>
              <a:buNone/>
            </a:pPr>
            <a:r>
              <a:rPr lang="es" sz="1200">
                <a:latin typeface="Arial"/>
                <a:ea typeface="Arial"/>
                <a:cs typeface="Arial"/>
                <a:sym typeface="Arial"/>
              </a:rPr>
              <a:t>   5.   </a:t>
            </a:r>
            <a:r>
              <a:rPr b="1" lang="es" sz="1200">
                <a:solidFill>
                  <a:srgbClr val="000000"/>
                </a:solidFill>
                <a:highlight>
                  <a:srgbClr val="FFFFFF"/>
                </a:highlight>
                <a:latin typeface="Arial"/>
                <a:ea typeface="Arial"/>
                <a:cs typeface="Arial"/>
                <a:sym typeface="Arial"/>
              </a:rPr>
              <a:t>Mantenimiento</a:t>
            </a:r>
            <a:endParaRPr b="1" sz="1200">
              <a:solidFill>
                <a:srgbClr val="000000"/>
              </a:solidFill>
              <a:highlight>
                <a:srgbClr val="FFFFFF"/>
              </a:highlight>
              <a:latin typeface="Arial"/>
              <a:ea typeface="Arial"/>
              <a:cs typeface="Arial"/>
              <a:sym typeface="Arial"/>
            </a:endParaRPr>
          </a:p>
          <a:p>
            <a:pPr indent="0" lvl="0" marL="749300" marR="368300" rtl="0" algn="just">
              <a:spcBef>
                <a:spcPts val="1600"/>
              </a:spcBef>
              <a:spcAft>
                <a:spcPts val="0"/>
              </a:spcAft>
              <a:buNone/>
            </a:pPr>
            <a:r>
              <a:rPr lang="es" sz="1200">
                <a:solidFill>
                  <a:srgbClr val="000000"/>
                </a:solidFill>
                <a:latin typeface="Arial"/>
                <a:ea typeface="Arial"/>
                <a:cs typeface="Arial"/>
                <a:sym typeface="Arial"/>
              </a:rPr>
              <a:t>Mientras la primera versión se encuentra en producción, el proyecto XP debe mantener el sistema en funcionamiento al mismo tiempo que desarrolla nuevas iteraciones. Para realizar esto se requiere de tareas de soporte para el cliente. De esta forma, la velocidad de desarrollo puede bajar después de la puesta del sistema en producción. La fase de mantenimiento puede requerir nuevo personal dentro del equipo y cambios en su estructura.</a:t>
            </a:r>
            <a:endParaRPr sz="1200">
              <a:solidFill>
                <a:srgbClr val="000000"/>
              </a:solidFill>
              <a:latin typeface="Arial"/>
              <a:ea typeface="Arial"/>
              <a:cs typeface="Arial"/>
              <a:sym typeface="Arial"/>
            </a:endParaRPr>
          </a:p>
          <a:p>
            <a:pPr indent="0" lvl="0" marL="0">
              <a:spcBef>
                <a:spcPts val="400"/>
              </a:spcBef>
              <a:spcAft>
                <a:spcPts val="1600"/>
              </a:spcAft>
              <a:buNone/>
            </a:pPr>
            <a:r>
              <a:t/>
            </a:r>
            <a:endParaRPr/>
          </a:p>
        </p:txBody>
      </p:sp>
      <p:sp>
        <p:nvSpPr>
          <p:cNvPr id="206" name="Google Shape;206;p23"/>
          <p:cNvSpPr txBox="1"/>
          <p:nvPr>
            <p:ph type="title"/>
          </p:nvPr>
        </p:nvSpPr>
        <p:spPr>
          <a:xfrm>
            <a:off x="213575" y="240050"/>
            <a:ext cx="2523600" cy="55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Ciclo de vida.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idx="1" type="body"/>
          </p:nvPr>
        </p:nvSpPr>
        <p:spPr>
          <a:xfrm>
            <a:off x="819150" y="1065800"/>
            <a:ext cx="7505700" cy="3372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latin typeface="Arial"/>
                <a:ea typeface="Arial"/>
                <a:cs typeface="Arial"/>
                <a:sym typeface="Arial"/>
              </a:rPr>
              <a:t>   6.  </a:t>
            </a:r>
            <a:r>
              <a:rPr b="1" lang="es" sz="1200">
                <a:solidFill>
                  <a:srgbClr val="000000"/>
                </a:solidFill>
                <a:highlight>
                  <a:srgbClr val="FFFFFF"/>
                </a:highlight>
                <a:latin typeface="Arial"/>
                <a:ea typeface="Arial"/>
                <a:cs typeface="Arial"/>
                <a:sym typeface="Arial"/>
              </a:rPr>
              <a:t>Muerte del Proyecto</a:t>
            </a:r>
            <a:endParaRPr b="1" sz="1200">
              <a:solidFill>
                <a:srgbClr val="000000"/>
              </a:solidFill>
              <a:highlight>
                <a:srgbClr val="FFFFFF"/>
              </a:highlight>
              <a:latin typeface="Arial"/>
              <a:ea typeface="Arial"/>
              <a:cs typeface="Arial"/>
              <a:sym typeface="Arial"/>
            </a:endParaRPr>
          </a:p>
          <a:p>
            <a:pPr indent="0" lvl="0" marL="749300" marR="368300" rtl="0" algn="just">
              <a:spcBef>
                <a:spcPts val="1600"/>
              </a:spcBef>
              <a:spcAft>
                <a:spcPts val="0"/>
              </a:spcAft>
              <a:buNone/>
            </a:pPr>
            <a:r>
              <a:rPr lang="es" sz="1200">
                <a:solidFill>
                  <a:srgbClr val="000000"/>
                </a:solidFill>
                <a:latin typeface="Arial"/>
                <a:ea typeface="Arial"/>
                <a:cs typeface="Arial"/>
                <a:sym typeface="Arial"/>
              </a:rPr>
              <a:t>Es cuando el cliente no tiene más historias para ser incluidas en el sistema. Esto requiere que se satisfagan las necesidades del cliente en otros aspectos como rendimiento y confiabilidad del sistema. Se genera la documentación final del sistema y no se realizan más cambios en la arquitectura. La muerte del proyecto también ocurre cuando el sistema no genera los beneficios esperados por el cliente o cuando no hay presupuesto para mantenerlo.</a:t>
            </a:r>
            <a:endParaRPr sz="1200">
              <a:solidFill>
                <a:srgbClr val="000000"/>
              </a:solidFill>
              <a:latin typeface="Arial"/>
              <a:ea typeface="Arial"/>
              <a:cs typeface="Arial"/>
              <a:sym typeface="Arial"/>
            </a:endParaRPr>
          </a:p>
          <a:p>
            <a:pPr indent="0" lvl="0" marL="0">
              <a:spcBef>
                <a:spcPts val="400"/>
              </a:spcBef>
              <a:spcAft>
                <a:spcPts val="1600"/>
              </a:spcAft>
              <a:buNone/>
            </a:pPr>
            <a:r>
              <a:t/>
            </a:r>
            <a:endParaRPr/>
          </a:p>
        </p:txBody>
      </p:sp>
      <p:sp>
        <p:nvSpPr>
          <p:cNvPr id="212" name="Google Shape;212;p24"/>
          <p:cNvSpPr txBox="1"/>
          <p:nvPr>
            <p:ph type="title"/>
          </p:nvPr>
        </p:nvSpPr>
        <p:spPr>
          <a:xfrm>
            <a:off x="213575" y="240050"/>
            <a:ext cx="2523600" cy="559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Ciclo de vida.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25"/>
          <p:cNvPicPr preferRelativeResize="0"/>
          <p:nvPr/>
        </p:nvPicPr>
        <p:blipFill>
          <a:blip r:embed="rId3">
            <a:alphaModFix/>
          </a:blip>
          <a:stretch>
            <a:fillRect/>
          </a:stretch>
        </p:blipFill>
        <p:spPr>
          <a:xfrm>
            <a:off x="-41575" y="-88300"/>
            <a:ext cx="9227176" cy="530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819150" y="845600"/>
            <a:ext cx="7785000" cy="74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Bibliografías</a:t>
            </a:r>
            <a:r>
              <a:rPr lang="es"/>
              <a:t> </a:t>
            </a:r>
            <a:endParaRPr/>
          </a:p>
        </p:txBody>
      </p:sp>
      <p:sp>
        <p:nvSpPr>
          <p:cNvPr id="223" name="Google Shape;223;p26"/>
          <p:cNvSpPr txBox="1"/>
          <p:nvPr>
            <p:ph idx="1" type="body"/>
          </p:nvPr>
        </p:nvSpPr>
        <p:spPr>
          <a:xfrm>
            <a:off x="679500" y="1515000"/>
            <a:ext cx="7785000" cy="2704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1" y="-246241"/>
            <a:ext cx="9144000" cy="6095989"/>
          </a:xfrm>
          <a:prstGeom prst="rect">
            <a:avLst/>
          </a:prstGeom>
          <a:noFill/>
          <a:ln>
            <a:noFill/>
          </a:ln>
        </p:spPr>
      </p:pic>
      <p:pic>
        <p:nvPicPr>
          <p:cNvPr id="135" name="Google Shape;135;p14"/>
          <p:cNvPicPr preferRelativeResize="0"/>
          <p:nvPr/>
        </p:nvPicPr>
        <p:blipFill>
          <a:blip r:embed="rId4">
            <a:alphaModFix/>
          </a:blip>
          <a:stretch>
            <a:fillRect/>
          </a:stretch>
        </p:blipFill>
        <p:spPr>
          <a:xfrm>
            <a:off x="419425" y="304638"/>
            <a:ext cx="1521124" cy="2030750"/>
          </a:xfrm>
          <a:prstGeom prst="rect">
            <a:avLst/>
          </a:prstGeom>
          <a:noFill/>
          <a:ln>
            <a:noFill/>
          </a:ln>
        </p:spPr>
      </p:pic>
      <p:pic>
        <p:nvPicPr>
          <p:cNvPr id="136" name="Google Shape;136;p14"/>
          <p:cNvPicPr preferRelativeResize="0"/>
          <p:nvPr/>
        </p:nvPicPr>
        <p:blipFill>
          <a:blip r:embed="rId5">
            <a:alphaModFix/>
          </a:blip>
          <a:stretch>
            <a:fillRect/>
          </a:stretch>
        </p:blipFill>
        <p:spPr>
          <a:xfrm>
            <a:off x="419425" y="304650"/>
            <a:ext cx="1521126" cy="2030750"/>
          </a:xfrm>
          <a:prstGeom prst="rect">
            <a:avLst/>
          </a:prstGeom>
          <a:noFill/>
          <a:ln>
            <a:noFill/>
          </a:ln>
        </p:spPr>
      </p:pic>
      <p:sp>
        <p:nvSpPr>
          <p:cNvPr id="137" name="Google Shape;137;p14"/>
          <p:cNvSpPr txBox="1"/>
          <p:nvPr/>
        </p:nvSpPr>
        <p:spPr>
          <a:xfrm>
            <a:off x="2565025" y="703200"/>
            <a:ext cx="6427500" cy="139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434343"/>
                </a:solidFill>
              </a:rPr>
              <a:t>autor</a:t>
            </a:r>
            <a:endParaRPr sz="2400">
              <a:solidFill>
                <a:srgbClr val="434343"/>
              </a:solidFill>
            </a:endParaRPr>
          </a:p>
          <a:p>
            <a:pPr indent="0" lvl="0" marL="0" rtl="0">
              <a:spcBef>
                <a:spcPts val="0"/>
              </a:spcBef>
              <a:spcAft>
                <a:spcPts val="0"/>
              </a:spcAft>
              <a:buNone/>
            </a:pPr>
            <a:r>
              <a:rPr lang="es" sz="4800">
                <a:solidFill>
                  <a:srgbClr val="2D2D2D"/>
                </a:solidFill>
              </a:rPr>
              <a:t>Kent Bleck</a:t>
            </a:r>
            <a:endParaRPr sz="4800">
              <a:solidFill>
                <a:srgbClr val="2D2D2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nvSpPr>
        <p:spPr>
          <a:xfrm>
            <a:off x="125825" y="135550"/>
            <a:ext cx="6427500" cy="139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434343"/>
                </a:solidFill>
              </a:rPr>
              <a:t>¿Qué es </a:t>
            </a:r>
            <a:endParaRPr sz="2400">
              <a:solidFill>
                <a:srgbClr val="434343"/>
              </a:solidFill>
            </a:endParaRPr>
          </a:p>
          <a:p>
            <a:pPr indent="0" lvl="0" marL="0" rtl="0">
              <a:spcBef>
                <a:spcPts val="0"/>
              </a:spcBef>
              <a:spcAft>
                <a:spcPts val="0"/>
              </a:spcAft>
              <a:buNone/>
            </a:pPr>
            <a:r>
              <a:rPr lang="es" sz="4800">
                <a:solidFill>
                  <a:srgbClr val="2D2D2D"/>
                </a:solidFill>
              </a:rPr>
              <a:t>Extreme Programing?</a:t>
            </a:r>
            <a:endParaRPr sz="4800">
              <a:solidFill>
                <a:srgbClr val="2D2D2D"/>
              </a:solidFill>
            </a:endParaRPr>
          </a:p>
        </p:txBody>
      </p:sp>
      <p:pic>
        <p:nvPicPr>
          <p:cNvPr id="143" name="Google Shape;143;p15"/>
          <p:cNvPicPr preferRelativeResize="0"/>
          <p:nvPr/>
        </p:nvPicPr>
        <p:blipFill>
          <a:blip r:embed="rId4">
            <a:alphaModFix/>
          </a:blip>
          <a:stretch>
            <a:fillRect/>
          </a:stretch>
        </p:blipFill>
        <p:spPr>
          <a:xfrm>
            <a:off x="6582043" y="2105550"/>
            <a:ext cx="2572507" cy="2572507"/>
          </a:xfrm>
          <a:prstGeom prst="rect">
            <a:avLst/>
          </a:prstGeom>
          <a:noFill/>
          <a:ln>
            <a:noFill/>
          </a:ln>
        </p:spPr>
      </p:pic>
      <p:pic>
        <p:nvPicPr>
          <p:cNvPr id="144" name="Google Shape;144;p15"/>
          <p:cNvPicPr preferRelativeResize="0"/>
          <p:nvPr/>
        </p:nvPicPr>
        <p:blipFill>
          <a:blip r:embed="rId5">
            <a:alphaModFix/>
          </a:blip>
          <a:stretch>
            <a:fillRect/>
          </a:stretch>
        </p:blipFill>
        <p:spPr>
          <a:xfrm>
            <a:off x="1812650" y="1252500"/>
            <a:ext cx="5749443" cy="378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895950" y="367700"/>
            <a:ext cx="7352100" cy="826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Roles de la Metodología XP</a:t>
            </a:r>
            <a:endParaRPr/>
          </a:p>
        </p:txBody>
      </p:sp>
      <p:pic>
        <p:nvPicPr>
          <p:cNvPr id="150" name="Google Shape;150;p16"/>
          <p:cNvPicPr preferRelativeResize="0"/>
          <p:nvPr/>
        </p:nvPicPr>
        <p:blipFill rotWithShape="1">
          <a:blip r:embed="rId3">
            <a:alphaModFix/>
          </a:blip>
          <a:srcRect b="0" l="11360" r="10776" t="0"/>
          <a:stretch/>
        </p:blipFill>
        <p:spPr>
          <a:xfrm>
            <a:off x="798125" y="1216150"/>
            <a:ext cx="1540800" cy="1310400"/>
          </a:xfrm>
          <a:prstGeom prst="rect">
            <a:avLst/>
          </a:prstGeom>
          <a:noFill/>
          <a:ln>
            <a:noFill/>
          </a:ln>
        </p:spPr>
      </p:pic>
      <p:pic>
        <p:nvPicPr>
          <p:cNvPr id="151" name="Google Shape;151;p16"/>
          <p:cNvPicPr preferRelativeResize="0"/>
          <p:nvPr/>
        </p:nvPicPr>
        <p:blipFill rotWithShape="1">
          <a:blip r:embed="rId4">
            <a:alphaModFix/>
          </a:blip>
          <a:srcRect b="0" l="0" r="13539" t="0"/>
          <a:stretch/>
        </p:blipFill>
        <p:spPr>
          <a:xfrm>
            <a:off x="4224850" y="1221600"/>
            <a:ext cx="1828800" cy="1299600"/>
          </a:xfrm>
          <a:prstGeom prst="rect">
            <a:avLst/>
          </a:prstGeom>
          <a:noFill/>
          <a:ln>
            <a:noFill/>
          </a:ln>
        </p:spPr>
      </p:pic>
      <p:pic>
        <p:nvPicPr>
          <p:cNvPr id="152" name="Google Shape;152;p16"/>
          <p:cNvPicPr preferRelativeResize="0"/>
          <p:nvPr/>
        </p:nvPicPr>
        <p:blipFill>
          <a:blip r:embed="rId5">
            <a:alphaModFix/>
          </a:blip>
          <a:stretch>
            <a:fillRect/>
          </a:stretch>
        </p:blipFill>
        <p:spPr>
          <a:xfrm>
            <a:off x="2584625" y="1200225"/>
            <a:ext cx="1456612" cy="1393200"/>
          </a:xfrm>
          <a:prstGeom prst="rect">
            <a:avLst/>
          </a:prstGeom>
          <a:noFill/>
          <a:ln>
            <a:noFill/>
          </a:ln>
        </p:spPr>
      </p:pic>
      <p:pic>
        <p:nvPicPr>
          <p:cNvPr id="153" name="Google Shape;153;p16"/>
          <p:cNvPicPr preferRelativeResize="0"/>
          <p:nvPr/>
        </p:nvPicPr>
        <p:blipFill>
          <a:blip r:embed="rId6">
            <a:alphaModFix/>
          </a:blip>
          <a:stretch>
            <a:fillRect/>
          </a:stretch>
        </p:blipFill>
        <p:spPr>
          <a:xfrm>
            <a:off x="6347575" y="1216150"/>
            <a:ext cx="2013374" cy="1285900"/>
          </a:xfrm>
          <a:prstGeom prst="rect">
            <a:avLst/>
          </a:prstGeom>
          <a:noFill/>
          <a:ln>
            <a:noFill/>
          </a:ln>
        </p:spPr>
      </p:pic>
      <p:pic>
        <p:nvPicPr>
          <p:cNvPr id="154" name="Google Shape;154;p16"/>
          <p:cNvPicPr preferRelativeResize="0"/>
          <p:nvPr/>
        </p:nvPicPr>
        <p:blipFill>
          <a:blip r:embed="rId7">
            <a:alphaModFix/>
          </a:blip>
          <a:stretch>
            <a:fillRect/>
          </a:stretch>
        </p:blipFill>
        <p:spPr>
          <a:xfrm>
            <a:off x="1239934" y="3138725"/>
            <a:ext cx="1649490" cy="1253226"/>
          </a:xfrm>
          <a:prstGeom prst="rect">
            <a:avLst/>
          </a:prstGeom>
          <a:noFill/>
          <a:ln>
            <a:noFill/>
          </a:ln>
        </p:spPr>
      </p:pic>
      <p:pic>
        <p:nvPicPr>
          <p:cNvPr id="155" name="Google Shape;155;p16"/>
          <p:cNvPicPr preferRelativeResize="0"/>
          <p:nvPr/>
        </p:nvPicPr>
        <p:blipFill>
          <a:blip r:embed="rId8">
            <a:alphaModFix/>
          </a:blip>
          <a:stretch>
            <a:fillRect/>
          </a:stretch>
        </p:blipFill>
        <p:spPr>
          <a:xfrm>
            <a:off x="6174949" y="3138725"/>
            <a:ext cx="1876198" cy="1253228"/>
          </a:xfrm>
          <a:prstGeom prst="rect">
            <a:avLst/>
          </a:prstGeom>
          <a:noFill/>
          <a:ln>
            <a:noFill/>
          </a:ln>
        </p:spPr>
      </p:pic>
      <p:sp>
        <p:nvSpPr>
          <p:cNvPr id="156" name="Google Shape;156;p16"/>
          <p:cNvSpPr txBox="1"/>
          <p:nvPr/>
        </p:nvSpPr>
        <p:spPr>
          <a:xfrm>
            <a:off x="996125" y="2521775"/>
            <a:ext cx="1234200" cy="34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s" sz="1200"/>
              <a:t>Programador</a:t>
            </a:r>
            <a:endParaRPr b="1" sz="1200"/>
          </a:p>
        </p:txBody>
      </p:sp>
      <p:sp>
        <p:nvSpPr>
          <p:cNvPr id="157" name="Google Shape;157;p16"/>
          <p:cNvSpPr txBox="1"/>
          <p:nvPr/>
        </p:nvSpPr>
        <p:spPr>
          <a:xfrm>
            <a:off x="2946013" y="2521775"/>
            <a:ext cx="733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Cliente</a:t>
            </a:r>
            <a:endParaRPr b="1" sz="1200"/>
          </a:p>
        </p:txBody>
      </p:sp>
      <p:sp>
        <p:nvSpPr>
          <p:cNvPr id="158" name="Google Shape;158;p16"/>
          <p:cNvSpPr txBox="1"/>
          <p:nvPr/>
        </p:nvSpPr>
        <p:spPr>
          <a:xfrm>
            <a:off x="4841988" y="2521775"/>
            <a:ext cx="733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Tester</a:t>
            </a:r>
            <a:endParaRPr b="1" sz="1200"/>
          </a:p>
        </p:txBody>
      </p:sp>
      <p:sp>
        <p:nvSpPr>
          <p:cNvPr id="159" name="Google Shape;159;p16"/>
          <p:cNvSpPr txBox="1"/>
          <p:nvPr/>
        </p:nvSpPr>
        <p:spPr>
          <a:xfrm>
            <a:off x="6987363" y="2521775"/>
            <a:ext cx="733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Tracker</a:t>
            </a:r>
            <a:endParaRPr b="1" sz="1200"/>
          </a:p>
        </p:txBody>
      </p:sp>
      <p:sp>
        <p:nvSpPr>
          <p:cNvPr id="160" name="Google Shape;160;p16"/>
          <p:cNvSpPr txBox="1"/>
          <p:nvPr/>
        </p:nvSpPr>
        <p:spPr>
          <a:xfrm>
            <a:off x="1740075" y="4391650"/>
            <a:ext cx="7758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Coach</a:t>
            </a:r>
            <a:endParaRPr b="1" sz="1200"/>
          </a:p>
        </p:txBody>
      </p:sp>
      <p:sp>
        <p:nvSpPr>
          <p:cNvPr id="161" name="Google Shape;161;p16"/>
          <p:cNvSpPr txBox="1"/>
          <p:nvPr/>
        </p:nvSpPr>
        <p:spPr>
          <a:xfrm>
            <a:off x="4117425" y="4391650"/>
            <a:ext cx="9681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Consultor</a:t>
            </a:r>
            <a:endParaRPr b="1" sz="1200"/>
          </a:p>
        </p:txBody>
      </p:sp>
      <p:sp>
        <p:nvSpPr>
          <p:cNvPr id="162" name="Google Shape;162;p16"/>
          <p:cNvSpPr txBox="1"/>
          <p:nvPr/>
        </p:nvSpPr>
        <p:spPr>
          <a:xfrm>
            <a:off x="6410288" y="4391650"/>
            <a:ext cx="1557900" cy="346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s" sz="1200"/>
              <a:t>Lider de Proyecto</a:t>
            </a:r>
            <a:endParaRPr b="1" sz="1200"/>
          </a:p>
        </p:txBody>
      </p:sp>
      <p:pic>
        <p:nvPicPr>
          <p:cNvPr id="163" name="Google Shape;163;p16"/>
          <p:cNvPicPr preferRelativeResize="0"/>
          <p:nvPr/>
        </p:nvPicPr>
        <p:blipFill>
          <a:blip r:embed="rId9">
            <a:alphaModFix/>
          </a:blip>
          <a:stretch>
            <a:fillRect/>
          </a:stretch>
        </p:blipFill>
        <p:spPr>
          <a:xfrm>
            <a:off x="3828025" y="3105513"/>
            <a:ext cx="1487925" cy="131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17"/>
          <p:cNvPicPr preferRelativeResize="0"/>
          <p:nvPr/>
        </p:nvPicPr>
        <p:blipFill>
          <a:blip r:embed="rId3">
            <a:alphaModFix/>
          </a:blip>
          <a:stretch>
            <a:fillRect/>
          </a:stretch>
        </p:blipFill>
        <p:spPr>
          <a:xfrm>
            <a:off x="0" y="-914400"/>
            <a:ext cx="9144000" cy="6096000"/>
          </a:xfrm>
          <a:prstGeom prst="rect">
            <a:avLst/>
          </a:prstGeom>
          <a:noFill/>
          <a:ln>
            <a:noFill/>
          </a:ln>
        </p:spPr>
      </p:pic>
      <p:sp>
        <p:nvSpPr>
          <p:cNvPr id="169" name="Google Shape;169;p17"/>
          <p:cNvSpPr txBox="1"/>
          <p:nvPr>
            <p:ph idx="4294967295" type="title"/>
          </p:nvPr>
        </p:nvSpPr>
        <p:spPr>
          <a:xfrm>
            <a:off x="925" y="2953675"/>
            <a:ext cx="6090300" cy="878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4800">
                <a:solidFill>
                  <a:srgbClr val="F3F3F3"/>
                </a:solidFill>
                <a:latin typeface="Arial"/>
                <a:ea typeface="Arial"/>
                <a:cs typeface="Arial"/>
                <a:sym typeface="Arial"/>
              </a:rPr>
              <a:t>Comunicación</a:t>
            </a:r>
            <a:endParaRPr sz="4800">
              <a:solidFill>
                <a:srgbClr val="F3F3F3"/>
              </a:solidFill>
              <a:latin typeface="Arial"/>
              <a:ea typeface="Arial"/>
              <a:cs typeface="Arial"/>
              <a:sym typeface="Arial"/>
            </a:endParaRPr>
          </a:p>
          <a:p>
            <a:pPr indent="457200" lvl="0" marL="914400" rtl="0">
              <a:spcBef>
                <a:spcPts val="0"/>
              </a:spcBef>
              <a:spcAft>
                <a:spcPts val="0"/>
              </a:spcAft>
              <a:buNone/>
            </a:pPr>
            <a:r>
              <a:rPr lang="es" sz="2400">
                <a:solidFill>
                  <a:srgbClr val="F3F3F3"/>
                </a:solidFill>
                <a:latin typeface="Arial"/>
                <a:ea typeface="Arial"/>
                <a:cs typeface="Arial"/>
                <a:sym typeface="Arial"/>
              </a:rPr>
              <a:t>con </a:t>
            </a:r>
            <a:r>
              <a:rPr lang="es" sz="4800">
                <a:solidFill>
                  <a:srgbClr val="F3F3F3"/>
                </a:solidFill>
                <a:latin typeface="Arial"/>
                <a:ea typeface="Arial"/>
                <a:cs typeface="Arial"/>
                <a:sym typeface="Arial"/>
              </a:rPr>
              <a:t>Historias</a:t>
            </a:r>
            <a:endParaRPr sz="4800">
              <a:solidFill>
                <a:srgbClr val="F3F3F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262050" y="266450"/>
            <a:ext cx="3734700" cy="532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sz="2400"/>
              <a:t>Historias de usuario</a:t>
            </a:r>
            <a:endParaRPr sz="2400"/>
          </a:p>
        </p:txBody>
      </p:sp>
      <p:sp>
        <p:nvSpPr>
          <p:cNvPr id="175" name="Google Shape;175;p18"/>
          <p:cNvSpPr txBox="1"/>
          <p:nvPr>
            <p:ph idx="1" type="body"/>
          </p:nvPr>
        </p:nvSpPr>
        <p:spPr>
          <a:xfrm>
            <a:off x="395275" y="937050"/>
            <a:ext cx="8373300" cy="3507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200">
              <a:solidFill>
                <a:srgbClr val="000000"/>
              </a:solidFill>
              <a:highlight>
                <a:srgbClr val="FFFFFF"/>
              </a:highlight>
              <a:latin typeface="Arial"/>
              <a:ea typeface="Arial"/>
              <a:cs typeface="Arial"/>
              <a:sym typeface="Arial"/>
            </a:endParaRPr>
          </a:p>
          <a:p>
            <a:pPr indent="-304800" lvl="0" marL="457200" rtl="0">
              <a:spcBef>
                <a:spcPts val="160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fecha</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tipo de actividad (nueva, corrección, mejora)</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prueba funcional</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número de historia</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prioridad técnica y del cliente</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referencia a otra historia previa</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riesgo</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estimación técnica</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 descripción</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notas </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una lista de seguimiento con la fecha </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estado cosas por terminar</a:t>
            </a:r>
            <a:endParaRPr sz="1200">
              <a:solidFill>
                <a:srgbClr val="000000"/>
              </a:solidFill>
              <a:highlight>
                <a:srgbClr val="FFFFFF"/>
              </a:highlight>
              <a:latin typeface="Arial"/>
              <a:ea typeface="Arial"/>
              <a:cs typeface="Arial"/>
              <a:sym typeface="Arial"/>
            </a:endParaRPr>
          </a:p>
          <a:p>
            <a:pPr indent="-304800" lvl="0" marL="457200" rtl="0">
              <a:spcBef>
                <a:spcPts val="0"/>
              </a:spcBef>
              <a:spcAft>
                <a:spcPts val="0"/>
              </a:spcAft>
              <a:buClr>
                <a:srgbClr val="000000"/>
              </a:buClr>
              <a:buSzPts val="1200"/>
              <a:buFont typeface="Arial"/>
              <a:buAutoNum type="arabicPeriod"/>
            </a:pPr>
            <a:r>
              <a:rPr lang="es" sz="1200">
                <a:solidFill>
                  <a:srgbClr val="000000"/>
                </a:solidFill>
                <a:highlight>
                  <a:srgbClr val="FFFFFF"/>
                </a:highlight>
                <a:latin typeface="Arial"/>
                <a:ea typeface="Arial"/>
                <a:cs typeface="Arial"/>
                <a:sym typeface="Arial"/>
              </a:rPr>
              <a:t>comentarios.</a:t>
            </a:r>
            <a:endParaRPr sz="1200">
              <a:solidFill>
                <a:srgbClr val="000000"/>
              </a:solidFill>
              <a:highlight>
                <a:srgbClr val="FFFFFF"/>
              </a:highlight>
              <a:latin typeface="Arial"/>
              <a:ea typeface="Arial"/>
              <a:cs typeface="Arial"/>
              <a:sym typeface="Arial"/>
            </a:endParaRPr>
          </a:p>
          <a:p>
            <a:pPr indent="0" lvl="0" marL="0" rtl="0">
              <a:spcBef>
                <a:spcPts val="1600"/>
              </a:spcBef>
              <a:spcAft>
                <a:spcPts val="0"/>
              </a:spcAft>
              <a:buNone/>
            </a:pPr>
            <a:r>
              <a:t/>
            </a:r>
            <a:endParaRPr sz="1200">
              <a:solidFill>
                <a:srgbClr val="000000"/>
              </a:solidFill>
              <a:highlight>
                <a:srgbClr val="FFFFFF"/>
              </a:highlight>
              <a:latin typeface="Arial"/>
              <a:ea typeface="Arial"/>
              <a:cs typeface="Arial"/>
              <a:sym typeface="Arial"/>
            </a:endParaRPr>
          </a:p>
          <a:p>
            <a:pPr indent="0" lvl="0" marL="0">
              <a:spcBef>
                <a:spcPts val="1600"/>
              </a:spcBef>
              <a:spcAft>
                <a:spcPts val="1600"/>
              </a:spcAft>
              <a:buNone/>
            </a:pPr>
            <a:r>
              <a:t/>
            </a:r>
            <a:endParaRPr sz="1200">
              <a:solidFill>
                <a:srgbClr val="000000"/>
              </a:solidFill>
              <a:highlight>
                <a:srgbClr val="FFFFFF"/>
              </a:highlight>
              <a:latin typeface="Arial"/>
              <a:ea typeface="Arial"/>
              <a:cs typeface="Arial"/>
              <a:sym typeface="Arial"/>
            </a:endParaRPr>
          </a:p>
        </p:txBody>
      </p:sp>
      <p:sp>
        <p:nvSpPr>
          <p:cNvPr id="176" name="Google Shape;176;p18"/>
          <p:cNvSpPr txBox="1"/>
          <p:nvPr/>
        </p:nvSpPr>
        <p:spPr>
          <a:xfrm>
            <a:off x="5655950" y="1731900"/>
            <a:ext cx="3112500" cy="27735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sz="1200">
              <a:highlight>
                <a:srgbClr val="FFFFFF"/>
              </a:highlight>
            </a:endParaRPr>
          </a:p>
          <a:p>
            <a:pPr indent="0" lvl="0" marL="0">
              <a:spcBef>
                <a:spcPts val="16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2940750" y="242250"/>
            <a:ext cx="3262500" cy="56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Ciclo de vida</a:t>
            </a:r>
            <a:endParaRPr/>
          </a:p>
          <a:p>
            <a:pPr indent="0" lvl="0" marL="0">
              <a:spcBef>
                <a:spcPts val="0"/>
              </a:spcBef>
              <a:spcAft>
                <a:spcPts val="0"/>
              </a:spcAft>
              <a:buNone/>
            </a:pPr>
            <a:r>
              <a:t/>
            </a:r>
            <a:endParaRPr/>
          </a:p>
        </p:txBody>
      </p:sp>
      <p:sp>
        <p:nvSpPr>
          <p:cNvPr id="182" name="Google Shape;182;p19"/>
          <p:cNvSpPr txBox="1"/>
          <p:nvPr>
            <p:ph idx="1" type="body"/>
          </p:nvPr>
        </p:nvSpPr>
        <p:spPr>
          <a:xfrm>
            <a:off x="819150" y="811350"/>
            <a:ext cx="7505700" cy="362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1200">
                <a:solidFill>
                  <a:srgbClr val="000000"/>
                </a:solidFill>
                <a:highlight>
                  <a:srgbClr val="FFFFFF"/>
                </a:highlight>
                <a:latin typeface="Arial"/>
                <a:ea typeface="Arial"/>
                <a:cs typeface="Arial"/>
                <a:sym typeface="Arial"/>
              </a:rPr>
              <a:t>El ciclo de vida ideal de XP consiste de seis fases:</a:t>
            </a:r>
            <a:endParaRPr sz="1200">
              <a:solidFill>
                <a:srgbClr val="000000"/>
              </a:solidFill>
              <a:highlight>
                <a:srgbClr val="FFFFFF"/>
              </a:highlight>
              <a:latin typeface="Arial"/>
              <a:ea typeface="Arial"/>
              <a:cs typeface="Arial"/>
              <a:sym typeface="Arial"/>
            </a:endParaRPr>
          </a:p>
          <a:p>
            <a:pPr indent="-304800" lvl="0" marL="457200" marR="368300" rtl="0" algn="just">
              <a:spcBef>
                <a:spcPts val="1600"/>
              </a:spcBef>
              <a:spcAft>
                <a:spcPts val="0"/>
              </a:spcAft>
              <a:buClr>
                <a:srgbClr val="000000"/>
              </a:buClr>
              <a:buSzPts val="1200"/>
              <a:buFont typeface="Arial"/>
              <a:buAutoNum type="arabicPeriod"/>
            </a:pPr>
            <a:r>
              <a:rPr b="1" lang="es" sz="1200">
                <a:solidFill>
                  <a:srgbClr val="000000"/>
                </a:solidFill>
                <a:latin typeface="Arial"/>
                <a:ea typeface="Arial"/>
                <a:cs typeface="Arial"/>
                <a:sym typeface="Arial"/>
              </a:rPr>
              <a:t>Exploración</a:t>
            </a:r>
            <a:endParaRPr b="1" sz="1200">
              <a:solidFill>
                <a:srgbClr val="000000"/>
              </a:solidFill>
              <a:latin typeface="Arial"/>
              <a:ea typeface="Arial"/>
              <a:cs typeface="Arial"/>
              <a:sym typeface="Arial"/>
            </a:endParaRPr>
          </a:p>
          <a:p>
            <a:pPr indent="0" lvl="0" marL="457200" marR="368300" rtl="0" algn="just">
              <a:spcBef>
                <a:spcPts val="500"/>
              </a:spcBef>
              <a:spcAft>
                <a:spcPts val="0"/>
              </a:spcAft>
              <a:buNone/>
            </a:pPr>
            <a:r>
              <a:rPr lang="es" sz="1200">
                <a:solidFill>
                  <a:srgbClr val="000000"/>
                </a:solidFill>
                <a:latin typeface="Arial"/>
                <a:ea typeface="Arial"/>
                <a:cs typeface="Arial"/>
                <a:sym typeface="Arial"/>
              </a:rPr>
              <a:t>En esta fase, los clientes plantean a grandes rasgos las historias de usuario que son de interés para la primera entrega del producto. Al mismo tiempo el equipo de desarrollo se familiariza con las herramientas, tecnologías y prácticas que se utilizarán en el proyecto. Se prueba la tecnología y se exploran las posibilidades de la arquitectura del sistema construyendo un prototipo. La fase de exploración toma de pocas semanas a pocos meses, dependiendo del tamaño y familiaridad que tengan los programadores con la tecnología.</a:t>
            </a:r>
            <a:endParaRPr sz="1200">
              <a:solidFill>
                <a:srgbClr val="000000"/>
              </a:solidFill>
              <a:latin typeface="Arial"/>
              <a:ea typeface="Arial"/>
              <a:cs typeface="Arial"/>
              <a:sym typeface="Arial"/>
            </a:endParaRPr>
          </a:p>
          <a:p>
            <a:pPr indent="0" lvl="0" marL="0" marR="368300" rtl="0" algn="just">
              <a:spcBef>
                <a:spcPts val="500"/>
              </a:spcBef>
              <a:spcAft>
                <a:spcPts val="0"/>
              </a:spcAft>
              <a:buNone/>
            </a:pPr>
            <a:r>
              <a:rPr lang="es" sz="1200">
                <a:solidFill>
                  <a:srgbClr val="000000"/>
                </a:solidFill>
                <a:latin typeface="Arial"/>
                <a:ea typeface="Arial"/>
                <a:cs typeface="Arial"/>
                <a:sym typeface="Arial"/>
              </a:rPr>
              <a:t>  2. </a:t>
            </a:r>
            <a:r>
              <a:rPr b="1" lang="es" sz="1200">
                <a:solidFill>
                  <a:srgbClr val="000000"/>
                </a:solidFill>
                <a:latin typeface="Arial"/>
                <a:ea typeface="Arial"/>
                <a:cs typeface="Arial"/>
                <a:sym typeface="Arial"/>
              </a:rPr>
              <a:t>Planificación de la Entrega</a:t>
            </a:r>
            <a:endParaRPr b="1" sz="1200">
              <a:solidFill>
                <a:srgbClr val="000000"/>
              </a:solidFill>
              <a:latin typeface="Arial"/>
              <a:ea typeface="Arial"/>
              <a:cs typeface="Arial"/>
              <a:sym typeface="Arial"/>
            </a:endParaRPr>
          </a:p>
          <a:p>
            <a:pPr indent="0" lvl="0" marL="749300" marR="368300" rtl="0" algn="just">
              <a:spcBef>
                <a:spcPts val="500"/>
              </a:spcBef>
              <a:spcAft>
                <a:spcPts val="0"/>
              </a:spcAft>
              <a:buNone/>
            </a:pPr>
            <a:r>
              <a:rPr lang="es" sz="1200">
                <a:solidFill>
                  <a:srgbClr val="000000"/>
                </a:solidFill>
                <a:latin typeface="Arial"/>
                <a:ea typeface="Arial"/>
                <a:cs typeface="Arial"/>
                <a:sym typeface="Arial"/>
              </a:rPr>
              <a:t>En esta fase el cliente establece la prioridad de cada historia de usuario, y correspondientemente, los programadores realizan una estimación del esfuerzo necesario de cada una de ellas. Se toman acuerdos sobre el contenido de la primera entrega y se determina un cronograma en conjunto con el cliente. Una entrega debería obtenerse en no más de tres meses. Esta fase dura unos pocos días.</a:t>
            </a:r>
            <a:endParaRPr sz="1200">
              <a:solidFill>
                <a:srgbClr val="000000"/>
              </a:solidFill>
              <a:latin typeface="Arial"/>
              <a:ea typeface="Arial"/>
              <a:cs typeface="Arial"/>
              <a:sym typeface="Arial"/>
            </a:endParaRPr>
          </a:p>
          <a:p>
            <a:pPr indent="0" lvl="0" marL="0" marR="368300" rtl="0" algn="just">
              <a:spcBef>
                <a:spcPts val="500"/>
              </a:spcBef>
              <a:spcAft>
                <a:spcPts val="0"/>
              </a:spcAft>
              <a:buNone/>
            </a:pPr>
            <a:r>
              <a:rPr lang="es" sz="1000">
                <a:solidFill>
                  <a:srgbClr val="000000"/>
                </a:solidFill>
                <a:latin typeface="Verdana"/>
                <a:ea typeface="Verdana"/>
                <a:cs typeface="Verdana"/>
                <a:sym typeface="Verdana"/>
              </a:rPr>
              <a:t> </a:t>
            </a:r>
            <a:endParaRPr sz="1000">
              <a:solidFill>
                <a:srgbClr val="000000"/>
              </a:solidFill>
              <a:latin typeface="Verdana"/>
              <a:ea typeface="Verdana"/>
              <a:cs typeface="Verdana"/>
              <a:sym typeface="Verdana"/>
            </a:endParaRPr>
          </a:p>
          <a:p>
            <a:pPr indent="0" lvl="0" marL="457200">
              <a:spcBef>
                <a:spcPts val="400"/>
              </a:spcBef>
              <a:spcAft>
                <a:spcPts val="1600"/>
              </a:spcAft>
              <a:buNone/>
            </a:pPr>
            <a:r>
              <a:t/>
            </a:r>
            <a:endParaRPr sz="1000">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3">
            <a:alphaModFix/>
          </a:blip>
          <a:srcRect b="-629" l="320" r="-319" t="630"/>
          <a:stretch/>
        </p:blipFill>
        <p:spPr>
          <a:xfrm>
            <a:off x="-27425" y="-65525"/>
            <a:ext cx="9229001" cy="6026775"/>
          </a:xfrm>
          <a:prstGeom prst="rect">
            <a:avLst/>
          </a:prstGeom>
          <a:noFill/>
          <a:ln>
            <a:noFill/>
          </a:ln>
        </p:spPr>
      </p:pic>
      <p:sp>
        <p:nvSpPr>
          <p:cNvPr id="188" name="Google Shape;188;p20"/>
          <p:cNvSpPr txBox="1"/>
          <p:nvPr>
            <p:ph idx="4294967295" type="title"/>
          </p:nvPr>
        </p:nvSpPr>
        <p:spPr>
          <a:xfrm>
            <a:off x="178900" y="85050"/>
            <a:ext cx="6090300" cy="878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sz="2400">
                <a:solidFill>
                  <a:srgbClr val="FFE599"/>
                </a:solidFill>
                <a:latin typeface="Arial"/>
                <a:ea typeface="Arial"/>
                <a:cs typeface="Arial"/>
                <a:sym typeface="Arial"/>
              </a:rPr>
              <a:t>Ciclo de vida</a:t>
            </a:r>
            <a:endParaRPr sz="2400">
              <a:solidFill>
                <a:srgbClr val="F3F3F3"/>
              </a:solidFill>
              <a:latin typeface="Arial"/>
              <a:ea typeface="Arial"/>
              <a:cs typeface="Arial"/>
              <a:sym typeface="Arial"/>
            </a:endParaRPr>
          </a:p>
          <a:p>
            <a:pPr indent="0" lvl="0" marL="0" rtl="0">
              <a:spcBef>
                <a:spcPts val="0"/>
              </a:spcBef>
              <a:spcAft>
                <a:spcPts val="0"/>
              </a:spcAft>
              <a:buNone/>
            </a:pPr>
            <a:r>
              <a:rPr lang="es" sz="3000">
                <a:solidFill>
                  <a:srgbClr val="F3F3F3"/>
                </a:solidFill>
                <a:latin typeface="Arial"/>
                <a:ea typeface="Arial"/>
                <a:cs typeface="Arial"/>
                <a:sym typeface="Arial"/>
              </a:rPr>
              <a:t>#1</a:t>
            </a:r>
            <a:r>
              <a:rPr lang="es" sz="4200">
                <a:solidFill>
                  <a:srgbClr val="F3F3F3"/>
                </a:solidFill>
                <a:latin typeface="Arial"/>
                <a:ea typeface="Arial"/>
                <a:cs typeface="Arial"/>
                <a:sym typeface="Arial"/>
              </a:rPr>
              <a:t> Exploración</a:t>
            </a:r>
            <a:endParaRPr sz="4200">
              <a:solidFill>
                <a:srgbClr val="F3F3F3"/>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1"/>
          <p:cNvPicPr preferRelativeResize="0"/>
          <p:nvPr/>
        </p:nvPicPr>
        <p:blipFill>
          <a:blip r:embed="rId3">
            <a:alphaModFix/>
          </a:blip>
          <a:stretch>
            <a:fillRect/>
          </a:stretch>
        </p:blipFill>
        <p:spPr>
          <a:xfrm>
            <a:off x="0" y="-241275"/>
            <a:ext cx="9144000" cy="6600589"/>
          </a:xfrm>
          <a:prstGeom prst="rect">
            <a:avLst/>
          </a:prstGeom>
          <a:noFill/>
          <a:ln>
            <a:noFill/>
          </a:ln>
        </p:spPr>
      </p:pic>
      <p:sp>
        <p:nvSpPr>
          <p:cNvPr id="194" name="Google Shape;194;p21"/>
          <p:cNvSpPr txBox="1"/>
          <p:nvPr>
            <p:ph idx="4294967295" type="title"/>
          </p:nvPr>
        </p:nvSpPr>
        <p:spPr>
          <a:xfrm>
            <a:off x="70175" y="-353575"/>
            <a:ext cx="6090300" cy="185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2400">
              <a:solidFill>
                <a:srgbClr val="F3F3F3"/>
              </a:solidFill>
              <a:latin typeface="Arial"/>
              <a:ea typeface="Arial"/>
              <a:cs typeface="Arial"/>
              <a:sym typeface="Arial"/>
            </a:endParaRPr>
          </a:p>
          <a:p>
            <a:pPr indent="0" lvl="0" marL="0" rtl="0">
              <a:spcBef>
                <a:spcPts val="0"/>
              </a:spcBef>
              <a:spcAft>
                <a:spcPts val="0"/>
              </a:spcAft>
              <a:buNone/>
            </a:pPr>
            <a:r>
              <a:rPr lang="es" sz="3000">
                <a:solidFill>
                  <a:srgbClr val="F3F3F3"/>
                </a:solidFill>
                <a:latin typeface="Arial"/>
                <a:ea typeface="Arial"/>
                <a:cs typeface="Arial"/>
                <a:sym typeface="Arial"/>
              </a:rPr>
              <a:t>#2</a:t>
            </a:r>
            <a:r>
              <a:rPr lang="es" sz="4200">
                <a:solidFill>
                  <a:srgbClr val="F3F3F3"/>
                </a:solidFill>
                <a:latin typeface="Arial"/>
                <a:ea typeface="Arial"/>
                <a:cs typeface="Arial"/>
                <a:sym typeface="Arial"/>
              </a:rPr>
              <a:t> Planificación </a:t>
            </a:r>
            <a:endParaRPr sz="4200">
              <a:solidFill>
                <a:srgbClr val="F3F3F3"/>
              </a:solidFill>
              <a:latin typeface="Arial"/>
              <a:ea typeface="Arial"/>
              <a:cs typeface="Arial"/>
              <a:sym typeface="Arial"/>
            </a:endParaRPr>
          </a:p>
          <a:p>
            <a:pPr indent="457200" lvl="0" marL="914400" rtl="0">
              <a:spcBef>
                <a:spcPts val="0"/>
              </a:spcBef>
              <a:spcAft>
                <a:spcPts val="0"/>
              </a:spcAft>
              <a:buNone/>
            </a:pPr>
            <a:r>
              <a:rPr lang="es" sz="3000">
                <a:solidFill>
                  <a:srgbClr val="F3F3F3"/>
                </a:solidFill>
                <a:latin typeface="Arial"/>
                <a:ea typeface="Arial"/>
                <a:cs typeface="Arial"/>
                <a:sym typeface="Arial"/>
              </a:rPr>
              <a:t>de la </a:t>
            </a:r>
            <a:r>
              <a:rPr lang="es" sz="6000">
                <a:solidFill>
                  <a:srgbClr val="F3F3F3"/>
                </a:solidFill>
                <a:latin typeface="Arial"/>
                <a:ea typeface="Arial"/>
                <a:cs typeface="Arial"/>
                <a:sym typeface="Arial"/>
              </a:rPr>
              <a:t>Entrega</a:t>
            </a:r>
            <a:endParaRPr sz="6000">
              <a:solidFill>
                <a:srgbClr val="F3F3F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